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64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8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4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9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0" r:id="rId6"/>
    <p:sldLayoutId id="2147483816" r:id="rId7"/>
    <p:sldLayoutId id="2147483817" r:id="rId8"/>
    <p:sldLayoutId id="2147483818" r:id="rId9"/>
    <p:sldLayoutId id="2147483819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in Netzwerk aus Linien und Punkten">
            <a:extLst>
              <a:ext uri="{FF2B5EF4-FFF2-40B4-BE49-F238E27FC236}">
                <a16:creationId xmlns:a16="http://schemas.microsoft.com/office/drawing/2014/main" id="{0F662EA3-751F-84B3-CE7E-89A2B26ECE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12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971134-9E23-8D89-79F6-7F2BFC249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de-DE" sz="3400"/>
              <a:t>Schulsozialarbeit an der Allegro-Grundschule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6E76AB-9EC8-270A-2801-EFB40664F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477981" y="4827203"/>
            <a:ext cx="3495503" cy="45719"/>
          </a:xfrm>
        </p:spPr>
        <p:txBody>
          <a:bodyPr>
            <a:normAutofit fontScale="25000" lnSpcReduction="20000"/>
          </a:bodyPr>
          <a:lstStyle/>
          <a:p>
            <a:endParaRPr lang="de-DE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21" y="4725003"/>
            <a:ext cx="2401485" cy="539232"/>
          </a:xfrm>
          <a:prstGeom prst="rect">
            <a:avLst/>
          </a:prstGeom>
        </p:spPr>
      </p:pic>
      <p:pic>
        <p:nvPicPr>
          <p:cNvPr id="12" name="Grafik 11"/>
          <p:cNvPicPr/>
          <p:nvPr/>
        </p:nvPicPr>
        <p:blipFill>
          <a:blip r:embed="rId4"/>
          <a:stretch>
            <a:fillRect/>
          </a:stretch>
        </p:blipFill>
        <p:spPr>
          <a:xfrm>
            <a:off x="2869306" y="4616794"/>
            <a:ext cx="1447800" cy="755650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35190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6C8EE-1223-D5FA-958E-D8D484F4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39"/>
            <a:ext cx="10168128" cy="1429789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Soziale Kompetenzentwicklung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de-DE" sz="1400" dirty="0"/>
              <a:t>„Wir fühlen uns wohl“ </a:t>
            </a:r>
            <a:br>
              <a:rPr lang="de-DE" sz="1400" dirty="0"/>
            </a:br>
            <a:r>
              <a:rPr lang="de-DE" sz="1400" dirty="0"/>
              <a:t>Auf dem Weg zu einem respektvollen und gesunden </a:t>
            </a:r>
            <a:r>
              <a:rPr lang="de-DE" sz="1400" dirty="0" smtClean="0"/>
              <a:t>Miteinand</a:t>
            </a:r>
            <a:r>
              <a:rPr lang="de-DE" sz="1600" dirty="0" smtClean="0"/>
              <a:t>er</a:t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200" b="0" dirty="0" smtClean="0"/>
              <a:t>- Angebote in Zusammenarbeit mit dem Klassenteam und/oder externen Partnern -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28C8E-CBB2-4573-4140-52469941E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050743"/>
            <a:ext cx="4937760" cy="4549562"/>
          </a:xfrm>
        </p:spPr>
        <p:txBody>
          <a:bodyPr>
            <a:noAutofit/>
          </a:bodyPr>
          <a:lstStyle/>
          <a:p>
            <a:r>
              <a:rPr lang="de-DE" sz="1400" dirty="0"/>
              <a:t>Klassenstufe 1 bis 3</a:t>
            </a:r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 smtClean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r>
              <a:rPr lang="de-DE" sz="1400" dirty="0" smtClean="0"/>
              <a:t>Klasse </a:t>
            </a:r>
            <a:r>
              <a:rPr lang="de-DE" sz="1400" dirty="0"/>
              <a:t>4</a:t>
            </a:r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800" dirty="0" smtClean="0"/>
          </a:p>
          <a:p>
            <a:pPr>
              <a:spcBef>
                <a:spcPts val="0"/>
              </a:spcBef>
            </a:pPr>
            <a:endParaRPr lang="de-DE" sz="800" dirty="0" smtClean="0"/>
          </a:p>
          <a:p>
            <a:pPr>
              <a:spcBef>
                <a:spcPts val="0"/>
              </a:spcBef>
            </a:pPr>
            <a:r>
              <a:rPr lang="de-DE" sz="1400" dirty="0" smtClean="0"/>
              <a:t>Klasse </a:t>
            </a:r>
            <a:r>
              <a:rPr lang="de-DE" sz="1400" dirty="0"/>
              <a:t>5</a:t>
            </a:r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1400" dirty="0"/>
          </a:p>
          <a:p>
            <a:pPr>
              <a:spcBef>
                <a:spcPts val="0"/>
              </a:spcBef>
            </a:pPr>
            <a:endParaRPr lang="de-DE" sz="800" dirty="0" smtClean="0"/>
          </a:p>
          <a:p>
            <a:pPr>
              <a:spcBef>
                <a:spcPts val="0"/>
              </a:spcBef>
            </a:pPr>
            <a:endParaRPr lang="de-DE" sz="800" dirty="0"/>
          </a:p>
          <a:p>
            <a:pPr>
              <a:spcBef>
                <a:spcPts val="0"/>
              </a:spcBef>
            </a:pPr>
            <a:r>
              <a:rPr lang="de-DE" sz="1400" dirty="0" smtClean="0"/>
              <a:t>Klasse </a:t>
            </a:r>
            <a:r>
              <a:rPr lang="de-DE" sz="1400" dirty="0"/>
              <a:t>6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D99FF1-E820-9FD1-5F3E-FEF855B43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84579" y="2050744"/>
            <a:ext cx="7338637" cy="469919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b="1" dirty="0" smtClean="0"/>
              <a:t>Gefühle / Empathie / Zusammenarbeit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Soziale Stunde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Projekttage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Gesprächskreise - Hinführung zum Klassenrat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Ich-Identität / Wir-Identität stärken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Aktivitäten für ein respektvolles und gesundes Miteinander</a:t>
            </a:r>
          </a:p>
          <a:p>
            <a:pPr marL="0" indent="0">
              <a:spcBef>
                <a:spcPts val="0"/>
              </a:spcBef>
              <a:buNone/>
            </a:pPr>
            <a:endParaRPr lang="de-DE" sz="2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b="1" dirty="0" smtClean="0"/>
              <a:t>Vielfalt und Empathie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Klassenfindungsprojekte zu Beginn des Schuljahres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Training - Respekt, Mitgefühl und Selbstvertrauen stärken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>
                <a:solidFill>
                  <a:srgbClr val="000000"/>
                </a:solidFill>
              </a:rPr>
              <a:t>Aktivitäten </a:t>
            </a:r>
            <a:r>
              <a:rPr lang="de-DE" sz="2500" dirty="0">
                <a:solidFill>
                  <a:srgbClr val="000000"/>
                </a:solidFill>
              </a:rPr>
              <a:t>für ein respektvolles und gesundes Miteinander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Klassenrat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Klassensprecher*innen</a:t>
            </a:r>
          </a:p>
          <a:p>
            <a:pPr marL="0" indent="0">
              <a:spcBef>
                <a:spcPts val="0"/>
              </a:spcBef>
              <a:buNone/>
            </a:pPr>
            <a:endParaRPr lang="de-DE" sz="2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b="1" dirty="0" smtClean="0"/>
              <a:t>Diskriminierung aktiv widersprechen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Klassenrat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Konfliktlots*innen-Ausbildung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Präventionsangebot – Training von deeskalierenden Verhaltens in Konfliktsituationen / in Kooperation mit der Polizei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>
                <a:solidFill>
                  <a:srgbClr val="000000"/>
                </a:solidFill>
              </a:rPr>
              <a:t>Aktivitäten für ein respektvolles und gesundes Miteinander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Externes Projekt „Medienkompetenz / Umgang mit Medien“</a:t>
            </a:r>
          </a:p>
          <a:p>
            <a:pPr marL="0" indent="0">
              <a:spcBef>
                <a:spcPts val="0"/>
              </a:spcBef>
              <a:buNone/>
            </a:pPr>
            <a:endParaRPr lang="de-DE" sz="25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b="1" dirty="0" smtClean="0"/>
              <a:t>Übergänge gestalten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Externes Projekt „Medienkompetenz / Umgang mit Medien“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Fido – Übergang Grundschule – Oberschule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>
                <a:solidFill>
                  <a:srgbClr val="000000"/>
                </a:solidFill>
              </a:rPr>
              <a:t>Aktivitäten für ein respektvolles und gesundes Miteinander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Klassenrat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500" dirty="0" smtClean="0"/>
              <a:t>Konfliktslots*innen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59148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31B36-0FB6-3CDD-736F-733C7C9A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08485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sz="2800" dirty="0"/>
              <a:t>- weitere Interventionen –</a:t>
            </a:r>
            <a:br>
              <a:rPr lang="de-DE" sz="2800" dirty="0"/>
            </a:br>
            <a:r>
              <a:rPr lang="de-DE" sz="1600" b="0" dirty="0"/>
              <a:t>„Wir sprechen freundlich miteinander und über unsere Konflikte“</a:t>
            </a:r>
            <a:endParaRPr lang="de-DE" sz="2000" b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8C6C4A-BA0D-41C5-496C-12DC20B0D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4029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Klassenrat ab Klasse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Gemeinsame Erarbeitung der Klassenregeln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Angebot der offenen Tür in den Pausen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Sprechstunden der Konfliktlots*innen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Mediation und Beratung von Schüler*innen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Beratung von Eltern, Familien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Multiprofessionelles Team -&gt; kollegiale </a:t>
            </a:r>
            <a:r>
              <a:rPr lang="de-DE" sz="1400" dirty="0" smtClean="0"/>
              <a:t>Fallberatung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 smtClean="0"/>
              <a:t>Etablierung des Konzeptes „Neue Autorität“ an der Allegro-Grundschule</a:t>
            </a:r>
            <a:endParaRPr lang="de-DE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Schulinterner Handlungsleitfaden bei </a:t>
            </a:r>
            <a:r>
              <a:rPr lang="de-DE" sz="1400" dirty="0" smtClean="0"/>
              <a:t>Gewaltvorfällen</a:t>
            </a:r>
            <a:endParaRPr lang="de-DE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/>
              <a:t>Berliner Notfallordner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400" dirty="0" err="1"/>
              <a:t>schul.cloud</a:t>
            </a:r>
            <a:r>
              <a:rPr lang="de-DE" sz="1400" dirty="0"/>
              <a:t> als Kommunikationsmedium </a:t>
            </a:r>
          </a:p>
        </p:txBody>
      </p:sp>
    </p:spTree>
    <p:extLst>
      <p:ext uri="{BB962C8B-B14F-4D97-AF65-F5344CB8AC3E}">
        <p14:creationId xmlns:p14="http://schemas.microsoft.com/office/powerpoint/2010/main" val="32024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dirty="0" smtClean="0"/>
              <a:t>- klassenübergreifende Angebote -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de-DE" sz="1400" b="1" dirty="0">
                <a:solidFill>
                  <a:srgbClr val="000000"/>
                </a:solidFill>
              </a:rPr>
              <a:t>Demokratie (er-)</a:t>
            </a:r>
            <a:r>
              <a:rPr lang="de-DE" sz="1400" b="1" dirty="0" smtClean="0">
                <a:solidFill>
                  <a:srgbClr val="000000"/>
                </a:solidFill>
              </a:rPr>
              <a:t>leben</a:t>
            </a:r>
            <a:r>
              <a:rPr lang="de-DE" sz="1400" dirty="0" smtClean="0">
                <a:solidFill>
                  <a:srgbClr val="000000"/>
                </a:solidFill>
              </a:rPr>
              <a:t>                     </a:t>
            </a:r>
            <a:endParaRPr lang="de-DE" sz="1400" dirty="0">
              <a:solidFill>
                <a:srgbClr val="000000"/>
              </a:solidFill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solidFill>
                  <a:srgbClr val="000000"/>
                </a:solidFill>
              </a:rPr>
              <a:t>Klassensprecher*innen und Schulsprecher*innen, 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de-DE" sz="1400" dirty="0">
                <a:solidFill>
                  <a:srgbClr val="000000"/>
                </a:solidFill>
              </a:rPr>
              <a:t>Schüler*</a:t>
            </a:r>
            <a:r>
              <a:rPr lang="de-DE" sz="1400" dirty="0" err="1">
                <a:solidFill>
                  <a:srgbClr val="000000"/>
                </a:solidFill>
              </a:rPr>
              <a:t>innenHaushalt</a:t>
            </a:r>
            <a:endParaRPr lang="de-DE" sz="14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400" b="1" dirty="0" smtClean="0"/>
          </a:p>
          <a:p>
            <a:pPr marL="0" indent="0">
              <a:buNone/>
            </a:pPr>
            <a:r>
              <a:rPr lang="de-DE" sz="1400" b="1" dirty="0" smtClean="0"/>
              <a:t>Gruppenangebote und </a:t>
            </a:r>
            <a:r>
              <a:rPr lang="de-DE" sz="1400" b="1" dirty="0" err="1" smtClean="0"/>
              <a:t>AG‘s</a:t>
            </a:r>
            <a:endParaRPr lang="de-DE" sz="1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1400" dirty="0" smtClean="0"/>
              <a:t>Geschlechterdifferenzierte Angebote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1400" dirty="0" smtClean="0"/>
              <a:t>Fairplay &amp; Fußball &amp; Teamwork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1400" dirty="0" smtClean="0"/>
              <a:t>Ich-Werkstatt / Ich-AG</a:t>
            </a:r>
          </a:p>
        </p:txBody>
      </p:sp>
    </p:spTree>
    <p:extLst>
      <p:ext uri="{BB962C8B-B14F-4D97-AF65-F5344CB8AC3E}">
        <p14:creationId xmlns:p14="http://schemas.microsoft.com/office/powerpoint/2010/main" val="321520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/>
              <a:t>Zusammenarbeit mit: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568" y="2169622"/>
            <a:ext cx="10168128" cy="4547062"/>
          </a:xfrm>
        </p:spPr>
        <p:txBody>
          <a:bodyPr>
            <a:normAutofit lnSpcReduction="10000"/>
          </a:bodyPr>
          <a:lstStyle/>
          <a:p>
            <a:r>
              <a:rPr lang="de-DE" sz="1200" dirty="0"/>
              <a:t>Kindertreff Villa Lützow, </a:t>
            </a:r>
            <a:r>
              <a:rPr lang="de-DE" sz="1200" dirty="0" err="1"/>
              <a:t>FiPP</a:t>
            </a:r>
            <a:r>
              <a:rPr lang="de-DE" sz="1200" dirty="0"/>
              <a:t> e.V.</a:t>
            </a:r>
          </a:p>
          <a:p>
            <a:r>
              <a:rPr lang="de-DE" sz="1200" dirty="0" err="1" smtClean="0"/>
              <a:t>Moja</a:t>
            </a:r>
            <a:r>
              <a:rPr lang="de-DE" sz="1200" dirty="0" smtClean="0"/>
              <a:t> </a:t>
            </a:r>
            <a:r>
              <a:rPr lang="de-DE" sz="1200" dirty="0" smtClean="0"/>
              <a:t>– mobile Jugendsozialarbeit, Stadtteilverein Tiergarten e.V</a:t>
            </a:r>
            <a:r>
              <a:rPr lang="de-DE" sz="1200" dirty="0" smtClean="0"/>
              <a:t>.</a:t>
            </a:r>
          </a:p>
          <a:p>
            <a:r>
              <a:rPr lang="de-DE" sz="1200" dirty="0" smtClean="0"/>
              <a:t>KIDZ e.V.</a:t>
            </a:r>
            <a:endParaRPr lang="de-DE" sz="1200" dirty="0" smtClean="0"/>
          </a:p>
          <a:p>
            <a:r>
              <a:rPr lang="de-DE" sz="1200" dirty="0" smtClean="0"/>
              <a:t>Offene </a:t>
            </a:r>
            <a:r>
              <a:rPr lang="de-DE" sz="1200" dirty="0" smtClean="0"/>
              <a:t>Jugendarbeit in den Jugend-Bögen, Stadtteilverein Tiergarten e.V.</a:t>
            </a:r>
          </a:p>
          <a:p>
            <a:r>
              <a:rPr lang="de-DE" sz="1200" dirty="0" smtClean="0"/>
              <a:t>Jugendkulturzentrum Pumpe</a:t>
            </a:r>
          </a:p>
          <a:p>
            <a:r>
              <a:rPr lang="de-DE" sz="1200" dirty="0" err="1" smtClean="0"/>
              <a:t>Sibuz</a:t>
            </a:r>
            <a:r>
              <a:rPr lang="de-DE" sz="1200" dirty="0"/>
              <a:t> - Schulpsychologische und Inklusionspädagogische Beratungs- und </a:t>
            </a:r>
            <a:r>
              <a:rPr lang="de-DE" sz="1200" dirty="0" smtClean="0"/>
              <a:t>Unterstützungszentrum Mitte</a:t>
            </a:r>
          </a:p>
          <a:p>
            <a:r>
              <a:rPr lang="de-DE" sz="1200" dirty="0" smtClean="0"/>
              <a:t>RSD – Regional Sozialer Dienst Berlin Mitte </a:t>
            </a:r>
          </a:p>
          <a:p>
            <a:r>
              <a:rPr lang="de-DE" sz="1200" dirty="0" smtClean="0"/>
              <a:t>Medienkompetenzzentrum Mitte – </a:t>
            </a:r>
            <a:r>
              <a:rPr lang="de-DE" sz="1200" dirty="0" err="1" smtClean="0"/>
              <a:t>Meko</a:t>
            </a:r>
            <a:endParaRPr lang="de-DE" sz="1200" dirty="0" smtClean="0"/>
          </a:p>
          <a:p>
            <a:r>
              <a:rPr lang="de-DE" sz="1200" dirty="0" smtClean="0"/>
              <a:t>Meet2respect</a:t>
            </a:r>
          </a:p>
          <a:p>
            <a:r>
              <a:rPr lang="de-DE" sz="1200" dirty="0" smtClean="0"/>
              <a:t>Präventionsbeauftragte der Polizei</a:t>
            </a:r>
          </a:p>
          <a:p>
            <a:r>
              <a:rPr lang="de-DE" sz="1200" dirty="0" smtClean="0"/>
              <a:t>„Stark ohne </a:t>
            </a:r>
            <a:r>
              <a:rPr lang="de-DE" sz="1200" dirty="0" err="1" smtClean="0"/>
              <a:t>Muckis</a:t>
            </a:r>
            <a:r>
              <a:rPr lang="de-DE" sz="1200" dirty="0" smtClean="0"/>
              <a:t>“</a:t>
            </a:r>
          </a:p>
          <a:p>
            <a:r>
              <a:rPr lang="de-DE" sz="1200" dirty="0" smtClean="0"/>
              <a:t>Servicestelle Jugendbeteiligung</a:t>
            </a:r>
          </a:p>
          <a:p>
            <a:r>
              <a:rPr lang="de-DE" sz="1200" dirty="0" smtClean="0"/>
              <a:t>Bildungsbotschafter*innen</a:t>
            </a:r>
          </a:p>
          <a:p>
            <a:r>
              <a:rPr lang="de-DE" sz="1200" dirty="0" smtClean="0"/>
              <a:t>Stadtteilmüttern</a:t>
            </a:r>
          </a:p>
          <a:p>
            <a:pPr marL="0" indent="0">
              <a:buNone/>
            </a:pPr>
            <a:endParaRPr lang="de-DE" sz="1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032014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83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Neue Haas Grotesk Text Pro</vt:lpstr>
      <vt:lpstr>Wingdings</vt:lpstr>
      <vt:lpstr>AccentBoxVTI</vt:lpstr>
      <vt:lpstr>Schulsozialarbeit an der Allegro-Grundschule</vt:lpstr>
      <vt:lpstr>Soziale Kompetenzentwicklung „Wir fühlen uns wohl“  Auf dem Weg zu einem respektvollen und gesunden Miteinander  - Angebote in Zusammenarbeit mit dem Klassenteam und/oder externen Partnern -</vt:lpstr>
      <vt:lpstr>- weitere Interventionen – „Wir sprechen freundlich miteinander und über unsere Konflikte“</vt:lpstr>
      <vt:lpstr>- klassenübergreifende Angebote -</vt:lpstr>
      <vt:lpstr>Zusammenarbeit mit: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Schulsozialarbeit an der Allegro-Grundschule</dc:title>
  <dc:creator>Franka Böhme</dc:creator>
  <cp:lastModifiedBy>Spass</cp:lastModifiedBy>
  <cp:revision>12</cp:revision>
  <cp:lastPrinted>2022-06-23T08:43:09Z</cp:lastPrinted>
  <dcterms:created xsi:type="dcterms:W3CDTF">2022-06-22T08:26:19Z</dcterms:created>
  <dcterms:modified xsi:type="dcterms:W3CDTF">2023-02-16T07:29:18Z</dcterms:modified>
</cp:coreProperties>
</file>